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7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266" autoAdjust="0"/>
  </p:normalViewPr>
  <p:slideViewPr>
    <p:cSldViewPr>
      <p:cViewPr varScale="1">
        <p:scale>
          <a:sx n="102" d="100"/>
          <a:sy n="102" d="100"/>
        </p:scale>
        <p:origin x="-1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8B7FA-B610-4C9F-93DE-53603C3B3AF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3D657-BD5B-4BB3-92FB-0D65D83B4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4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3D657-BD5B-4BB3-92FB-0D65D83B46D7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3D657-BD5B-4BB3-92FB-0D65D83B46D7}" type="slidenum">
              <a:rPr lang="ru-RU" smtClean="0"/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4"/>
            <a:ext cx="8029604" cy="521497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ИНФОРМАЦИЯ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«О РАБОТЕ МОЛОДЕЖНОГО СОВЕТА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КРАСНОЯРСКОЙ ТЕРРИТОРИАЛЬНОЙ (КРАЕВОЙ) ОРГАНИЗАЦИИ ОБЩЕРОССИЙСКОГО ПРОФСОЮЗА РАБОТНИКОВ АВТОМОБИЛЬНОГО ТРАНСПОРТА И ДОРОЖНОГО ХОЗЯЙСТВА В 2015-2016 ГГ.»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3" descr="8xPDf62gvbo"/>
          <p:cNvPicPr>
            <a:picLocks noChangeAspect="1" noChangeArrowheads="1"/>
          </p:cNvPicPr>
          <p:nvPr/>
        </p:nvPicPr>
        <p:blipFill>
          <a:blip r:embed="rId2"/>
          <a:srcRect t="12463" b="24347"/>
          <a:stretch>
            <a:fillRect/>
          </a:stretch>
        </p:blipFill>
        <p:spPr bwMode="auto">
          <a:xfrm>
            <a:off x="2500298" y="357166"/>
            <a:ext cx="4071966" cy="253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/>
              <a:t>План работы Молодежного совета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Красноярской территориальной (краевой) организации общероссийского профсоюза работников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автомобильного транспорта и дорожного хозяйства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на 2016 год.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571612"/>
          <a:ext cx="8643998" cy="5136613"/>
        </p:xfrm>
        <a:graphic>
          <a:graphicData uri="http://schemas.openxmlformats.org/drawingml/2006/table">
            <a:tbl>
              <a:tblPr/>
              <a:tblGrid>
                <a:gridCol w="469559"/>
                <a:gridCol w="6189113"/>
                <a:gridCol w="1985326"/>
              </a:tblGrid>
              <a:tr h="11836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IV</a:t>
                      </a:r>
                      <a:r>
                        <a:rPr lang="ru-RU" sz="1200" b="1">
                          <a:latin typeface="Times New Roman"/>
                          <a:ea typeface="Times New Roman"/>
                        </a:rPr>
                        <a:t>. Взаимодействие и внешняя деятельность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143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Участие в молодежных федеральных, обще краевых, городских мероприятиях (семинарах, совещаниях, круглых столах, слетах, форумах и др.)</a:t>
                      </a: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по согласованию</a:t>
                      </a: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59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Взаимодействие с МС ФПКК с молодежными организациями  и структурами г. Красноярска и Красноярского края</a:t>
                      </a: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по согласованию</a:t>
                      </a: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78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Культурно-массовые мероприятия: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выставка рисунков «Зимушка-зима» для членов ППО и их детей (январь-февраль);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участие в </a:t>
                      </a:r>
                      <a:r>
                        <a:rPr lang="en-GB" sz="1200">
                          <a:latin typeface="Times New Roman"/>
                          <a:ea typeface="Times New Roman"/>
                        </a:rPr>
                        <a:t>XIII</a:t>
                      </a:r>
                      <a:r>
                        <a:rPr lang="ru-RU" sz="1200">
                          <a:latin typeface="Times New Roman"/>
                          <a:ea typeface="Times New Roman"/>
                        </a:rPr>
                        <a:t> зимней спартакиаде (подготовка команд);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«Авто-леди» - конкурс к 8 Марта в ППО;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участие в международной научно-практической конференции</a:t>
                      </a:r>
                    </a:p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«Транспортные системы Сибири». «Развитие транспортной системы как катализатор роста экономики государства»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акция «Дари тепло» (донорство, сбор одежды для детей туберкулезного санатория «Пионерская речка»;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сплав по р. Мана  - командообразование;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участие в отраслевом краевом конкурсе профессионального  мастерства водителей пассажирского транспорта;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реализация проекта по внедрению сдачи нормативов ГТО на предприятиях;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Спартакиада посвященная празднования “Дня работников автомобильного и городского пассажирского транспорта”</a:t>
                      </a: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в  течение года: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февраль;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подведение итогов –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1-я декада марта;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11-13 марта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март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апрель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июнь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июль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август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в течение года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октябрь</a:t>
                      </a: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59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Участие в </a:t>
                      </a:r>
                      <a:r>
                        <a:rPr lang="en-GB" sz="1200">
                          <a:latin typeface="Times New Roman"/>
                          <a:ea typeface="Times New Roman"/>
                        </a:rPr>
                        <a:t>XV</a:t>
                      </a:r>
                      <a:r>
                        <a:rPr lang="ru-RU" sz="1200">
                          <a:latin typeface="Times New Roman"/>
                          <a:ea typeface="Times New Roman"/>
                        </a:rPr>
                        <a:t> спартакиаде трудящихся Красноярского края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 (по отдельному плану)</a:t>
                      </a: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2016 г</a:t>
                      </a:r>
                    </a:p>
                  </a:txBody>
                  <a:tcPr marL="59200" marR="59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245632" cy="4495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В плане МС большой комплекс мероприятий, направленных на выявление, обучение и вовлечение молодежи в активную деятельность профсоюзов. Современные подходы, мобильность, грамотность, единство подходов, идеологическая основа в формировании и разработке мероприятий профорганизаций и МС позволяет выстроить правильный вектор развития профсоюзного движения, укрепления его идеологии. </a:t>
            </a:r>
          </a:p>
          <a:p>
            <a:endParaRPr lang="ru-RU" dirty="0"/>
          </a:p>
        </p:txBody>
      </p:sp>
      <p:pic>
        <p:nvPicPr>
          <p:cNvPr id="4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Обучение профсоюзной молодежи.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572528" cy="375762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Образовательные проекты и программы являются результативной составляющей процесса воспитания и становления профсоюзного лидера. В процессе обучения закладываются основы профсоюзной работы, практических знаний, профсоюзной идеологии. </a:t>
            </a:r>
          </a:p>
          <a:p>
            <a:endParaRPr lang="ru-RU" dirty="0"/>
          </a:p>
        </p:txBody>
      </p:sp>
      <p:pic>
        <p:nvPicPr>
          <p:cNvPr id="4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439152" cy="99060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В 2015 г. Школу молодого профсоюзного лидера закончили 3 члена МС – Инчин Сергей, Шалимов Станислав, Волков Виталий. По окончанию ШМПЛ слушатели получили Свидетельство о повышении квалификации установленного образца. </a:t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4579" name="Picture 3" descr="d0LWMcJnLGY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40"/>
            <a:ext cx="2500330" cy="374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iM69IR2pQbk"/>
          <p:cNvPicPr>
            <a:picLocks noChangeAspect="1" noChangeArrowheads="1"/>
          </p:cNvPicPr>
          <p:nvPr/>
        </p:nvPicPr>
        <p:blipFill>
          <a:blip r:embed="rId4"/>
          <a:srcRect t="2229"/>
          <a:stretch>
            <a:fillRect/>
          </a:stretch>
        </p:blipFill>
        <p:spPr bwMode="auto">
          <a:xfrm>
            <a:off x="3286116" y="2000240"/>
            <a:ext cx="2571768" cy="376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m4M-DQn-ky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2000240"/>
            <a:ext cx="2500330" cy="375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28600"/>
            <a:ext cx="8480328" cy="99060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Обучение в ШМПЛ заканчивается конференцией, на которой работа по теме «Социальное партнерство и его реализация  в ППО», представленная Инчиным С.В. и Шалимовым С. Н., признана одной из лучших выпускных работ.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5602" name="Picture 2" descr="hA3UWiyqolY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28596" y="1785926"/>
            <a:ext cx="8284427" cy="466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В Красноярском автотранспортном техникуме стало доброй традицией проводить профсоюзные уроки для студентов. В 2015-2016гг.  уроки проводились членами МС. В апреле, октябре 2015г. проведено 8 уроков на группах 2-4 курса, на которых студентов познакомили с историей профсоюзного движения в мире и историей профсоюзной организации отрасли. Основной тематикой </a:t>
            </a:r>
            <a:r>
              <a:rPr lang="ru-RU" dirty="0" err="1" smtClean="0"/>
              <a:t>профуроков</a:t>
            </a:r>
            <a:r>
              <a:rPr lang="ru-RU" dirty="0" smtClean="0"/>
              <a:t> 2015 года стало информирование о соблюдении трудового законодательства, правил и норм ТК РФ, деятельности профсоюзов на предприятиях и организациях. </a:t>
            </a:r>
            <a:endParaRPr lang="ru-RU" dirty="0"/>
          </a:p>
        </p:txBody>
      </p:sp>
      <p:pic>
        <p:nvPicPr>
          <p:cNvPr id="4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000240"/>
            <a:ext cx="4214810" cy="3571900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3800" dirty="0" smtClean="0"/>
              <a:t>Профсоюзные уроки в 2015г. проводили Лалетина Наталья Николаевна, </a:t>
            </a:r>
            <a:r>
              <a:rPr lang="ru-RU" sz="3800" dirty="0" err="1" smtClean="0"/>
              <a:t>Трипутина</a:t>
            </a:r>
            <a:r>
              <a:rPr lang="ru-RU" sz="3800" dirty="0" smtClean="0"/>
              <a:t> Алена Викторовна, Инчин Сергей Валерьевич.  В 2016г. в апреле месяце профсоюзные уроки   прошли под девизом «Весна трудовая» на группах 1 и 3-го курса (4 урока, 60 студентов). После проведения уроков повысился интерес к профсоюзной деятельности, увеличилось количество желающих участвовать в профсоюзных мероприятиях МС (акции на районе по раздаче газет, участие в велопробеге, первомайском шествии – авангард первомайской колоны представлен студентами </a:t>
            </a:r>
            <a:r>
              <a:rPr lang="ru-RU" sz="3800" dirty="0" err="1" smtClean="0"/>
              <a:t>автотранспотного</a:t>
            </a:r>
            <a:r>
              <a:rPr lang="ru-RU" sz="3800" dirty="0" smtClean="0"/>
              <a:t> техникума, 2015г. – 80 ч., 2016г. – 80ч., в акциях «Георгиевская ленточка», «Бессмертный полк»- 20 ч.).</a:t>
            </a:r>
          </a:p>
          <a:p>
            <a:endParaRPr lang="ru-RU" dirty="0"/>
          </a:p>
        </p:txBody>
      </p:sp>
      <p:pic>
        <p:nvPicPr>
          <p:cNvPr id="26626" name="Picture 2" descr="yj3NKm5wB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42852"/>
            <a:ext cx="461550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IMG_1752"/>
          <p:cNvPicPr>
            <a:picLocks noChangeAspect="1" noChangeArrowheads="1"/>
          </p:cNvPicPr>
          <p:nvPr/>
        </p:nvPicPr>
        <p:blipFill>
          <a:blip r:embed="rId3"/>
          <a:srcRect t="10460"/>
          <a:stretch>
            <a:fillRect/>
          </a:stretch>
        </p:blipFill>
        <p:spPr bwMode="auto">
          <a:xfrm>
            <a:off x="4357686" y="3500438"/>
            <a:ext cx="4572032" cy="307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8xPDf62gvbo"/>
          <p:cNvPicPr>
            <a:picLocks noChangeAspect="1" noChangeArrowheads="1"/>
          </p:cNvPicPr>
          <p:nvPr/>
        </p:nvPicPr>
        <p:blipFill>
          <a:blip r:embed="rId4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9001156" cy="112869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В августе 2015г. в Крае проходил «</a:t>
            </a:r>
            <a:r>
              <a:rPr lang="ru-RU" sz="2000" dirty="0" err="1" smtClean="0">
                <a:solidFill>
                  <a:schemeClr val="tx1"/>
                </a:solidFill>
              </a:rPr>
              <a:t>Турухансий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техностарт</a:t>
            </a:r>
            <a:r>
              <a:rPr lang="ru-RU" sz="2000" dirty="0" smtClean="0">
                <a:solidFill>
                  <a:schemeClr val="tx1"/>
                </a:solidFill>
              </a:rPr>
              <a:t>», в котором </a:t>
            </a:r>
            <a:r>
              <a:rPr lang="ru-RU" sz="2000" dirty="0" err="1" smtClean="0">
                <a:solidFill>
                  <a:schemeClr val="tx1"/>
                </a:solidFill>
              </a:rPr>
              <a:t>Конинин</a:t>
            </a:r>
            <a:r>
              <a:rPr lang="ru-RU" sz="2000" dirty="0" smtClean="0">
                <a:solidFill>
                  <a:schemeClr val="tx1"/>
                </a:solidFill>
              </a:rPr>
              <a:t> Роман,  член ППО техникума, принял участие и был отмечен Дипломом участника. 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857364"/>
            <a:ext cx="8715436" cy="482919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30 марта 2016г.  в Красноярском автотранспортном техникуме прошла студенческая учебно-исследовательская конференция «Грани творчества», в которой приняло участие 34 человека. В организации и проведении конференции принимали участие члены МС. – Лалетина Н.,  Инчин С., Шалимов С..</a:t>
            </a:r>
          </a:p>
          <a:p>
            <a:r>
              <a:rPr lang="ru-RU" dirty="0" smtClean="0"/>
              <a:t>А Краевой комитет Красноярской территориальной организации общероссийского профсоюза работников автомобильного транспорта и дорожного хозяйства оказал большую финансовую поддержку не только для проведения Конференции, но и в проведении Региональной олимпиады по техническому обслуживанию и ремонту автомобильного транспорта. В региональной олимпиаде по ТО и РА (апрель 2016г.) студент, член студенческой профсоюзной организации </a:t>
            </a:r>
            <a:r>
              <a:rPr lang="ru-RU" dirty="0" err="1" smtClean="0"/>
              <a:t>Швабенланд</a:t>
            </a:r>
            <a:r>
              <a:rPr lang="ru-RU" dirty="0" smtClean="0"/>
              <a:t>  Евгений занял 1 место и, будет участвовать во Всероссийской отраслевой олимпиаде в мае 2016г. в г. Кострома.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714752"/>
            <a:ext cx="5214974" cy="300039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В марте 2016г. в Красноярске проходил региональный чемпионат </a:t>
            </a:r>
            <a:r>
              <a:rPr lang="en-US" sz="1600" dirty="0" smtClean="0">
                <a:solidFill>
                  <a:schemeClr val="tx1"/>
                </a:solidFill>
              </a:rPr>
              <a:t>WS</a:t>
            </a:r>
            <a:r>
              <a:rPr lang="ru-RU" sz="1600" dirty="0" smtClean="0">
                <a:solidFill>
                  <a:schemeClr val="tx1"/>
                </a:solidFill>
              </a:rPr>
              <a:t>. Студент Красноярского автотранспортного техникума Гусятников Владимир занял второе место по компетенции «Окраска автомобилей». В его подготовке, в организации </a:t>
            </a:r>
            <a:r>
              <a:rPr lang="ru-RU" sz="1600" dirty="0" err="1" smtClean="0">
                <a:solidFill>
                  <a:schemeClr val="tx1"/>
                </a:solidFill>
              </a:rPr>
              <a:t>трансфера</a:t>
            </a:r>
            <a:r>
              <a:rPr lang="ru-RU" sz="1600" dirty="0" smtClean="0">
                <a:solidFill>
                  <a:schemeClr val="tx1"/>
                </a:solidFill>
              </a:rPr>
              <a:t> участников Кемеровской области принимали участие члены МС и ППО Красноярского автотранспортного техникума, автоколонны «1967».</a:t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7650" name="Picture 3" descr="C:\Users\1\Desktop\Новая папка\P1040844.JPG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365336"/>
            <a:ext cx="4357718" cy="26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C:\Users\1\Desktop\Новая папка\P1040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772816"/>
            <a:ext cx="2643206" cy="410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8xPDf62gvbo"/>
          <p:cNvPicPr>
            <a:picLocks noChangeAspect="1" noChangeArrowheads="1"/>
          </p:cNvPicPr>
          <p:nvPr/>
        </p:nvPicPr>
        <p:blipFill>
          <a:blip r:embed="rId4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3500438"/>
            <a:ext cx="4286248" cy="304324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 организации экскурсий и их проведении для студентов на автотранспортные предприятия города активное участие принимают молодые специалисты предприятий – члены ППО. Они же привлекаются к руководству дипломными проектами студентов, руководству их производственной практикой, </a:t>
            </a:r>
            <a:r>
              <a:rPr lang="ru-RU" sz="1600" dirty="0" err="1" smtClean="0"/>
              <a:t>профориентационной</a:t>
            </a:r>
            <a:r>
              <a:rPr lang="ru-RU" sz="1600" dirty="0" smtClean="0"/>
              <a:t> работе, популяризации рабочих профессий отрасли в крае.</a:t>
            </a:r>
          </a:p>
          <a:p>
            <a:endParaRPr lang="ru-RU" dirty="0"/>
          </a:p>
        </p:txBody>
      </p:sp>
      <p:pic>
        <p:nvPicPr>
          <p:cNvPr id="28674" name="Picture 2" descr="20160518_135152"/>
          <p:cNvPicPr>
            <a:picLocks noChangeAspect="1" noChangeArrowheads="1"/>
          </p:cNvPicPr>
          <p:nvPr/>
        </p:nvPicPr>
        <p:blipFill>
          <a:blip r:embed="rId3" cstate="print"/>
          <a:srcRect t="6259"/>
          <a:stretch>
            <a:fillRect/>
          </a:stretch>
        </p:blipFill>
        <p:spPr bwMode="auto">
          <a:xfrm>
            <a:off x="3143240" y="285728"/>
            <a:ext cx="5715000" cy="3209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</a:rPr>
              <a:t>МОЛОДЕЖНЫЙ СОВЕТ КРАСНОЯРСКОЙ КРАЕВОЙ ОРГАНИЗАЦИИ ПРОФСОЮЗА РОСПРОФТРАНСДОР </a:t>
            </a:r>
            <a:br>
              <a:rPr lang="ru-RU" sz="1800" b="1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с Председателем краевой организации профсоюза </a:t>
            </a:r>
            <a:r>
              <a:rPr lang="ru-RU" sz="1800" dirty="0" err="1" smtClean="0">
                <a:solidFill>
                  <a:srgbClr val="0070C0"/>
                </a:solidFill>
              </a:rPr>
              <a:t>В.Г.Медведевым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4" name="Picture 2" descr="v_9ypeLLPy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6178" y="1602853"/>
            <a:ext cx="8564294" cy="517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840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Информационно-агитационная деятельность.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8480328" cy="4495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МС проводит  информационно-агитационную работу, что является хорошим ресурсом по информированию позиции профсоюзов среди работников отрасли. Все информационные мероприятия были приурочены к крупным профсоюзным акциям России.</a:t>
            </a:r>
          </a:p>
          <a:p>
            <a:pPr>
              <a:buNone/>
            </a:pPr>
            <a:r>
              <a:rPr lang="ru-RU" dirty="0" smtClean="0"/>
              <a:t>Первомайский молодежный блок «Наши действия!» включал в себя ряд мероприятий, направленных на приглашение горожан к участию в первомайском шествии и митинге. В преддверии Первомая прошли информационные акции. Мобильные группы активистов распространяли </a:t>
            </a:r>
            <a:r>
              <a:rPr lang="ru-RU" dirty="0" err="1" smtClean="0"/>
              <a:t>спецвыпуск</a:t>
            </a:r>
            <a:r>
              <a:rPr lang="ru-RU" dirty="0" smtClean="0"/>
              <a:t> газеты «Профсоюзы Красноярья» в различных точках города. 25 апреля 2015 г. на острове </a:t>
            </a:r>
            <a:r>
              <a:rPr lang="ru-RU" dirty="0" err="1" smtClean="0"/>
              <a:t>Татышев</a:t>
            </a:r>
            <a:r>
              <a:rPr lang="ru-RU" dirty="0" smtClean="0"/>
              <a:t> состоялся масштабный </a:t>
            </a:r>
            <a:r>
              <a:rPr lang="ru-RU" dirty="0" err="1" smtClean="0"/>
              <a:t>вело-роллеро</a:t>
            </a:r>
            <a:r>
              <a:rPr lang="ru-RU" dirty="0" smtClean="0"/>
              <a:t> пробег «Зарплате – реальный рост», в котором приняли участие члены МС и молодежь автотранспортных предприятий -15 человек, в 2016г. 30 апреля – 16 человек. В 2016г. наш МС в лице Лалетиной Н.Н. отвечал за обеспечение велосипедами и роликами всех участников пробега (всего 245 человек).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8786874" cy="5857916"/>
          </a:xfrm>
          <a:prstGeom prst="rect">
            <a:avLst/>
          </a:prstGeom>
          <a:noFill/>
        </p:spPr>
      </p:pic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3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Ut7llxNlX8"/>
          <p:cNvPicPr>
            <a:picLocks noChangeAspect="1" noChangeArrowheads="1"/>
          </p:cNvPicPr>
          <p:nvPr/>
        </p:nvPicPr>
        <p:blipFill>
          <a:blip r:embed="rId2"/>
          <a:srcRect b="9211"/>
          <a:stretch>
            <a:fillRect/>
          </a:stretch>
        </p:blipFill>
        <p:spPr bwMode="auto">
          <a:xfrm>
            <a:off x="80566" y="714356"/>
            <a:ext cx="906343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3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84gB8Gl6MU"/>
          <p:cNvPicPr>
            <a:picLocks noChangeAspect="1" noChangeArrowheads="1"/>
          </p:cNvPicPr>
          <p:nvPr/>
        </p:nvPicPr>
        <p:blipFill>
          <a:blip r:embed="rId2"/>
          <a:srcRect l="7850" r="5792" b="12873"/>
          <a:stretch>
            <a:fillRect/>
          </a:stretch>
        </p:blipFill>
        <p:spPr bwMode="auto">
          <a:xfrm>
            <a:off x="-1" y="0"/>
            <a:ext cx="4460053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gALV_LvdxX4"/>
          <p:cNvPicPr>
            <a:picLocks noChangeAspect="1" noChangeArrowheads="1"/>
          </p:cNvPicPr>
          <p:nvPr/>
        </p:nvPicPr>
        <p:blipFill>
          <a:blip r:embed="rId3"/>
          <a:srcRect r="-2510" b="14133"/>
          <a:stretch>
            <a:fillRect/>
          </a:stretch>
        </p:blipFill>
        <p:spPr bwMode="auto">
          <a:xfrm>
            <a:off x="4714875" y="928670"/>
            <a:ext cx="447028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5" descr="Xly94vtxp8w"/>
          <p:cNvPicPr>
            <a:picLocks noChangeAspect="1" noChangeArrowheads="1"/>
          </p:cNvPicPr>
          <p:nvPr/>
        </p:nvPicPr>
        <p:blipFill>
          <a:blip r:embed="rId4"/>
          <a:srcRect l="3092" r="4124" b="18856"/>
          <a:stretch>
            <a:fillRect/>
          </a:stretch>
        </p:blipFill>
        <p:spPr bwMode="auto">
          <a:xfrm>
            <a:off x="142844" y="3571876"/>
            <a:ext cx="5286412" cy="3083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8xPDf62gvbo"/>
          <p:cNvPicPr>
            <a:picLocks noChangeAspect="1" noChangeArrowheads="1"/>
          </p:cNvPicPr>
          <p:nvPr/>
        </p:nvPicPr>
        <p:blipFill>
          <a:blip r:embed="rId5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2852"/>
            <a:ext cx="9001156" cy="292893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/>
              <a:t>Силами молодежных структур предприятий и организаций в 2015 и 2016гг. проводились внутренние акции на предприятиях: «Профсоюзный автобус», распространялись агитационные материалы, информационные листовки и т.д. При непосредственном участии информационно-редакционного отдела ФПКК был выпущен дополнительный тираж газеты «Солидарность» с приложением «Профсоюзы Красноярья» для распространения на рабочих местах предприятий и организаций, а так же на улице в  нескольких точках города : Северо-западный район, микрорайон Северный, Красная площадь.</a:t>
            </a:r>
          </a:p>
          <a:p>
            <a:pPr algn="just">
              <a:buNone/>
            </a:pPr>
            <a:r>
              <a:rPr lang="ru-RU" sz="1800" dirty="0" smtClean="0"/>
              <a:t>Все это было направлено на привлечение работников в первомайские колонны. </a:t>
            </a:r>
          </a:p>
          <a:p>
            <a:pPr>
              <a:buNone/>
            </a:pPr>
            <a:endParaRPr lang="ru-RU" dirty="0" smtClean="0"/>
          </a:p>
          <a:p>
            <a:endParaRPr lang="ru-RU" b="1" dirty="0"/>
          </a:p>
        </p:txBody>
      </p:sp>
      <p:pic>
        <p:nvPicPr>
          <p:cNvPr id="32770" name="Picture 2" descr="image-9099de564bde62749bfefa56c3fca5d6c30e292ee1b4549ce9d913e82ff06a15-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857496"/>
            <a:ext cx="2137844" cy="379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XK68roOXS_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857496"/>
            <a:ext cx="2275243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OIYRVFRFZ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12558"/>
            <a:ext cx="7858180" cy="591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3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BqymEcz6M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8807148" cy="528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3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G_1322"/>
          <p:cNvPicPr>
            <a:picLocks noChangeAspect="1" noChangeArrowheads="1"/>
          </p:cNvPicPr>
          <p:nvPr/>
        </p:nvPicPr>
        <p:blipFill>
          <a:blip r:embed="rId2" cstate="print"/>
          <a:srcRect t="7039" r="11114"/>
          <a:stretch>
            <a:fillRect/>
          </a:stretch>
        </p:blipFill>
        <p:spPr bwMode="auto">
          <a:xfrm>
            <a:off x="0" y="285728"/>
            <a:ext cx="4786314" cy="377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IMG_1318"/>
          <p:cNvPicPr>
            <a:picLocks noChangeAspect="1" noChangeArrowheads="1"/>
          </p:cNvPicPr>
          <p:nvPr/>
        </p:nvPicPr>
        <p:blipFill>
          <a:blip r:embed="rId3" cstate="print"/>
          <a:srcRect l="9148" r="8517"/>
          <a:stretch>
            <a:fillRect/>
          </a:stretch>
        </p:blipFill>
        <p:spPr bwMode="auto">
          <a:xfrm>
            <a:off x="4714876" y="2714620"/>
            <a:ext cx="4429124" cy="403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8xPDf62gvbo"/>
          <p:cNvPicPr>
            <a:picLocks noChangeAspect="1" noChangeArrowheads="1"/>
          </p:cNvPicPr>
          <p:nvPr/>
        </p:nvPicPr>
        <p:blipFill>
          <a:blip r:embed="rId4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Молодые </a:t>
            </a:r>
            <a:r>
              <a:rPr lang="ru-RU" sz="3100" dirty="0" err="1" smtClean="0"/>
              <a:t>профактивисты</a:t>
            </a:r>
            <a:r>
              <a:rPr lang="ru-RU" sz="3100" dirty="0" smtClean="0"/>
              <a:t> приняли самое активное участие в Первомайском шествии.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6866" name="Picture 2" descr="S9ThPAGBIs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1" y="1500174"/>
            <a:ext cx="8252237" cy="488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VP3mD2safl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67239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Q2j1Gg3Roj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3343" y="3357562"/>
            <a:ext cx="5250657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8xPDf62gvbo"/>
          <p:cNvPicPr>
            <a:picLocks noChangeAspect="1" noChangeArrowheads="1"/>
          </p:cNvPicPr>
          <p:nvPr/>
        </p:nvPicPr>
        <p:blipFill>
          <a:blip r:embed="rId4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428604"/>
          <a:ext cx="8358246" cy="6000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123"/>
                <a:gridCol w="4179123"/>
              </a:tblGrid>
              <a:tr h="33604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Лалетина Н.Н.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 заместитель председателя Красноярской территориальной (краевой) организации Общероссийского профсоюза работников автомобильного транспорта и дорожного хозяйства на общественных началах по работе с молодежью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3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Инчин С.В. –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председатель Красноярской территориальной (краевой) организации общероссийского профсоюза работников автомобильного транспорта и дорожного хозяйства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 descr="zJL3fd4mq9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928670"/>
            <a:ext cx="3286148" cy="2176206"/>
          </a:xfrm>
          <a:prstGeom prst="rect">
            <a:avLst/>
          </a:prstGeom>
        </p:spPr>
      </p:pic>
      <p:pic>
        <p:nvPicPr>
          <p:cNvPr id="7" name="Рисунок 6" descr="END3cSGT0y4.jpg"/>
          <p:cNvPicPr>
            <a:picLocks noChangeAspect="1"/>
          </p:cNvPicPr>
          <p:nvPr/>
        </p:nvPicPr>
        <p:blipFill>
          <a:blip r:embed="rId3" cstate="print"/>
          <a:srcRect l="12092" t="-3652" r="10518"/>
          <a:stretch>
            <a:fillRect/>
          </a:stretch>
        </p:blipFill>
        <p:spPr>
          <a:xfrm>
            <a:off x="1000100" y="3755128"/>
            <a:ext cx="3000396" cy="2661239"/>
          </a:xfrm>
          <a:prstGeom prst="rect">
            <a:avLst/>
          </a:prstGeom>
        </p:spPr>
      </p:pic>
      <p:pic>
        <p:nvPicPr>
          <p:cNvPr id="8" name="Picture 3" descr="8xPDf62gvbo"/>
          <p:cNvPicPr>
            <a:picLocks noChangeAspect="1" noChangeArrowheads="1"/>
          </p:cNvPicPr>
          <p:nvPr/>
        </p:nvPicPr>
        <p:blipFill>
          <a:blip r:embed="rId4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214290"/>
            <a:ext cx="8786874" cy="25717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dirty="0" smtClean="0"/>
              <a:t>В рамках Всемирного дня действий профсоюзов «За достойный труд!» Молодежный совет разработал комплекс информационно-агитационных мероприятий. Главная цель мероприятий – разноплановая подача информации о действиях и позиции профсоюзов по отстаиванию интересов человека труда. В 2015г.- участвовало в митинге 7 октября  - 20 человек по линии МС. Большое участие молодежи отрасли в митинге 7 октября 2015 года придало мероприятию яркость, боевитость, напористость.</a:t>
            </a:r>
          </a:p>
          <a:p>
            <a:pPr algn="just"/>
            <a:r>
              <a:rPr lang="ru-RU" sz="1800" dirty="0" smtClean="0"/>
              <a:t>Были проведены интернет акции, задачей которых стало популяризация профсоюзной символики в массах. </a:t>
            </a:r>
          </a:p>
          <a:p>
            <a:endParaRPr lang="ru-RU" dirty="0"/>
          </a:p>
        </p:txBody>
      </p:sp>
      <p:pic>
        <p:nvPicPr>
          <p:cNvPr id="38914" name="Picture 2" descr="mS4gCORwVE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2714620"/>
            <a:ext cx="2950318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8xPDf62gvb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714620"/>
            <a:ext cx="2776537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2844" y="5000636"/>
            <a:ext cx="9001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Постоянно ведется информационная работа в Интернет пространстве. Становится системной аккумулирование фото и видео материалов в молодежной группе, отзывов участников с мест событий.</a:t>
            </a:r>
          </a:p>
          <a:p>
            <a:r>
              <a:rPr lang="ru-RU" dirty="0" smtClean="0"/>
              <a:t>Профсоюзная группа в соц. сетях является оперативной новостной лентой, полем для актуальных дискуссий, проведения опросов и учета мнений, популяризации профсоюзов в современном масштабе.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Социально-экономическое направление.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8715436" cy="525780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Совместно с Крайкомом отрасли МС в течение 2015 года и первом полугодии 2016 года  осуществляют  контроль над соблюдением принципов социального партнерства, недопущением нарушений, связанных с ухудшением социально-экономического положения и по охране труда членов профсоюзов и работников предприятий. </a:t>
            </a:r>
          </a:p>
          <a:p>
            <a:pPr algn="just">
              <a:buNone/>
            </a:pPr>
            <a:r>
              <a:rPr lang="ru-RU" dirty="0" smtClean="0"/>
              <a:t>Сегодня действуют без изменений пункты Соглашений по регулированию социально-трудовых отношений на краевом и городском уровне. Соглашения содержат ряд немаловажных пунктов, касающихся содействия занятости, повышения уровня жизни, доплат и надбавок к заработной плате, безопасности условий труда для молодежи края и города.</a:t>
            </a:r>
          </a:p>
          <a:p>
            <a:pPr algn="just">
              <a:buNone/>
            </a:pPr>
            <a:r>
              <a:rPr lang="ru-RU" dirty="0" smtClean="0"/>
              <a:t>Внесение пунктов и разделов, касающихся работы с молодежью, в коллективные договоры предприятий, отраслевые соглашения, является важной задачей, но главное – это их выполнение и реализация на практике. Это способствует повышению роли профсоюзной организации и привлечению в ее ряды молодых сотрудников.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Патриотическое воспитание.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2015 год – был знаковым годом  Российских профсоюзов: 110-летие профсоюзного движения России, 25-летие образование ФНПР и ФПКК, а главное 70-летие Великой Победы.</a:t>
            </a:r>
          </a:p>
          <a:p>
            <a:pPr>
              <a:buNone/>
            </a:pPr>
            <a:r>
              <a:rPr lang="ru-RU" dirty="0" smtClean="0"/>
              <a:t>25-26 марта Красноярск стал очередным пунктом автопробега, организованного ФНПР в честь юбилейных дат 2015 года. Утренний митинг, проходивший на Площади Победы, собрал несколько сотен человек. Молодежные советы профорганизаций отрасли  приняли активное участие в проведении митинга: баннеры, растяжки, флаги, – все говорило об отношении молодежи к героическим подвигам советского народа.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HRItUVNd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8794216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8L-fc81LaW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729922" cy="581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Q7VLUJya5q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299557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826675"/>
            <a:ext cx="8786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9 мая, в День Победы в Великой Отечественной войне 1941-1945 годов молодые </a:t>
            </a:r>
            <a:r>
              <a:rPr lang="ru-RU" dirty="0" err="1" smtClean="0"/>
              <a:t>профактивисты</a:t>
            </a:r>
            <a:r>
              <a:rPr lang="ru-RU" dirty="0" smtClean="0"/>
              <a:t> профорганизаций приняли участие  во Всероссийской патриотической акции «Бессмертный полк», и в акции «Георгиевская ленточка» (2015-2016гг.) Участники акции несли не только фотографии своих членов семьи, но и фотографии ветеранов ВОВ, работавших на предприятиях.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2852"/>
            <a:ext cx="4071934" cy="4495800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/>
              <a:t>С целью формирования позитивного имиджа профсоюзов, создания условий самореализации и становления профактивистов, Молодежный совет ФПКК  24 октября 2015 года провел Фестиваль рабочей песни «Профсоюзный голос», приуроченный к юбилейным событиям. Фестиваль «Профсоюзный голос» был призван поднять престиж рабочей профессии, укрепить трудовые традиции, воспитать патриотизм и усилить идеологическую основу профсоюзов. МС отрасли принял самое активное участие в организации этого фестиваля. Волков В. – был одним из ведущих программы.</a:t>
            </a:r>
          </a:p>
          <a:p>
            <a:endParaRPr lang="ru-RU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489" y="214290"/>
            <a:ext cx="4579511" cy="308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357562"/>
            <a:ext cx="3452816" cy="334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ZJqVvUA6Zf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5" y="3220085"/>
            <a:ext cx="5429256" cy="3637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154" name="Picture 2" descr="8JSotwmQyEQ"/>
          <p:cNvPicPr>
            <a:picLocks noChangeAspect="1" noChangeArrowheads="1"/>
          </p:cNvPicPr>
          <p:nvPr/>
        </p:nvPicPr>
        <p:blipFill>
          <a:blip r:embed="rId3"/>
          <a:srcRect l="20475"/>
          <a:stretch>
            <a:fillRect/>
          </a:stretch>
        </p:blipFill>
        <p:spPr bwMode="auto">
          <a:xfrm>
            <a:off x="0" y="-1"/>
            <a:ext cx="4643438" cy="38919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Мероприятия по реализации молодежной политики.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Налажена система взаимодействия профсоюзного актива работающей молодежи со студентами Красноярского автотранспортного техникума, проводятся встречи, профсоюзные уроки, «Дней открытых дверей» - экскурсии на предприятия. С целью популяризация профессии проходят отраслевые конкурсы профессионального мастерства, в которых активно участвуют молодые </a:t>
            </a:r>
            <a:r>
              <a:rPr lang="ru-RU" dirty="0" err="1" smtClean="0"/>
              <a:t>профактивисты</a:t>
            </a:r>
            <a:r>
              <a:rPr lang="ru-RU" dirty="0" smtClean="0"/>
              <a:t>.  </a:t>
            </a:r>
          </a:p>
          <a:p>
            <a:pPr algn="just"/>
            <a:r>
              <a:rPr lang="ru-RU" dirty="0" smtClean="0"/>
              <a:t>В преддверии первого мая Молодежный совет провел акцию «Профсоюзный автобус»,  уличную акцию по распространению агитационного материала в различных районах города (Солнечный, Северо-Западный, ул. Калинина, Красная площадь). Профсоюзный актив автотранспорта является авангардом профсоюзной колонны на 1 Мая, активными участниками митинга 7 октября.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2852"/>
            <a:ext cx="9144000" cy="1214422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Инчин С.В. и Лалетина Н.Н. весной 2015 года стали делегатами  </a:t>
            </a:r>
            <a:r>
              <a:rPr lang="en-US" sz="2000" dirty="0" smtClean="0"/>
              <a:t>I</a:t>
            </a:r>
            <a:r>
              <a:rPr lang="ru-RU" sz="2000" dirty="0" smtClean="0"/>
              <a:t> Молодежного слета общероссийского профсоюза работников автомобильного транспорта. В работе слета красноярцы представили свой небольшой опыт работы. </a:t>
            </a:r>
          </a:p>
          <a:p>
            <a:endParaRPr lang="ru-RU" dirty="0"/>
          </a:p>
        </p:txBody>
      </p:sp>
      <p:pic>
        <p:nvPicPr>
          <p:cNvPr id="50178" name="Picture 2" descr="cDD-nFfos7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8001056" cy="5316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3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53400" cy="127157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Красноярская территориальная (краевая) организация Общероссийского профсоюза РОСПРОФТРАНСДОР считает одним из приоритетных направлений своей деятельности реализацию молодежной политики. Это нашло отражение в программных документах, основных направлениях ее деятельности.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4000496" cy="432913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/>
              <a:t>Наш Молодежный совет делает свои первые шаги.</a:t>
            </a:r>
          </a:p>
          <a:p>
            <a:pPr algn="just">
              <a:buNone/>
            </a:pPr>
            <a:r>
              <a:rPr lang="ru-RU" dirty="0" smtClean="0"/>
              <a:t> В начале 2015г. года (февраль) прошли организационные собрания, на которых решался вопрос о составе МС, выборы председателя и заместителя, распределение обязанностей и зон ответственности, планирование работы совета. В состав МС вошли члены ППО городских предприятий отрасли. Председателем МС выбран Инчин Сергей, заместитель – Бугров Иван, члены МС – Шалимов Станислав, </a:t>
            </a:r>
            <a:r>
              <a:rPr lang="ru-RU" dirty="0" err="1" smtClean="0"/>
              <a:t>Яцунов</a:t>
            </a:r>
            <a:r>
              <a:rPr lang="ru-RU" dirty="0" smtClean="0"/>
              <a:t> Дмитрий, Кузнецова Александра, Козлов Сергей.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1643050"/>
            <a:ext cx="43577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В настоящее время встречи и заседания Молодежного совета крайкома проходят на территориях автотранспортных предприятий города: МП КПАТП №5, МП КПАТП №7, </a:t>
            </a:r>
            <a:r>
              <a:rPr lang="ru-RU" dirty="0" err="1" smtClean="0"/>
              <a:t>КрайДЭО</a:t>
            </a:r>
            <a:r>
              <a:rPr lang="ru-RU" dirty="0" smtClean="0"/>
              <a:t>, КРУДОР.</a:t>
            </a:r>
          </a:p>
          <a:p>
            <a:pPr algn="just"/>
            <a:r>
              <a:rPr lang="ru-RU" dirty="0" smtClean="0"/>
              <a:t>Летом 2014г. создан МС в ППО </a:t>
            </a:r>
            <a:r>
              <a:rPr lang="ru-RU" dirty="0" err="1" smtClean="0"/>
              <a:t>КрайДЭО</a:t>
            </a:r>
            <a:r>
              <a:rPr lang="ru-RU" dirty="0" smtClean="0"/>
              <a:t>, с весны 2015г. создан МС в ППО предприятий МП КПАТП №7. Уполномоченными по работе с молодежью в Красноярском автотранспортном техникуме  и МП КПАТП №5 являются Лалетина Н.Н. и Инчин С.В., Шалимов С.Н. соответственно.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2852"/>
            <a:ext cx="4000496" cy="6500858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Автомобилисты активно участвуют в спортивных мероприятиях отрасли и ФПКК, своими силами приводят в порядок спортивные сооружения и площадки. </a:t>
            </a:r>
          </a:p>
          <a:p>
            <a:pPr algn="just">
              <a:buNone/>
            </a:pPr>
            <a:r>
              <a:rPr lang="ru-RU" dirty="0" smtClean="0"/>
              <a:t>Силами МС МП КПАТП № 7 был создан  спортзал с тренажерами и спортинвентарем для сотрудников предприятия.</a:t>
            </a:r>
          </a:p>
          <a:p>
            <a:pPr>
              <a:buNone/>
            </a:pPr>
            <a:r>
              <a:rPr lang="ru-RU" dirty="0" smtClean="0"/>
              <a:t> А также являются активными участниками многих проектов и мероприятий МС ФПКК.</a:t>
            </a:r>
          </a:p>
          <a:p>
            <a:endParaRPr lang="ru-RU" dirty="0"/>
          </a:p>
        </p:txBody>
      </p:sp>
      <p:pic>
        <p:nvPicPr>
          <p:cNvPr id="51202" name="Picture 2" descr="LT7pSVelUh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0"/>
            <a:ext cx="5072066" cy="285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Wfzr9lFaZEU"/>
          <p:cNvPicPr>
            <a:picLocks noChangeAspect="1" noChangeArrowheads="1"/>
          </p:cNvPicPr>
          <p:nvPr/>
        </p:nvPicPr>
        <p:blipFill>
          <a:blip r:embed="rId3"/>
          <a:srcRect l="5405"/>
          <a:stretch>
            <a:fillRect/>
          </a:stretch>
        </p:blipFill>
        <p:spPr bwMode="auto">
          <a:xfrm>
            <a:off x="4143372" y="3143248"/>
            <a:ext cx="5000628" cy="297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85728"/>
            <a:ext cx="8929718" cy="3429024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27.06.2015 г. в рамках празднования Дня молодежи России на острове </a:t>
            </a:r>
            <a:r>
              <a:rPr lang="ru-RU" dirty="0" err="1" smtClean="0"/>
              <a:t>Татышев</a:t>
            </a:r>
            <a:r>
              <a:rPr lang="ru-RU" dirty="0" smtClean="0"/>
              <a:t>, МС участвовали в организации и работе многофункциональной площадке «Хочу работать». Площадка носила информационный характер, касающийся проблем и вопросов, связанных с трудоустройством молодежи, первыми шагами в трудовой деятельности. Проходили мастер-классы по правильности написания резюме, заполнению заявления на отпуск и сессию, проводились задания, связанные с соблюдением охраны труда и техники безопасности, правильности организации рабочего места, освещались вопросы по выплате заработной платы и компенсаций. Работала профсоюзная интерактивная площадка, проводились фото-сессии и состязания команд. Также в формате площадки можно было получить юридическую консультацию, информационные буклеты и </a:t>
            </a:r>
            <a:r>
              <a:rPr lang="ru-RU" dirty="0" err="1" smtClean="0"/>
              <a:t>спецвыпуск</a:t>
            </a:r>
            <a:r>
              <a:rPr lang="ru-RU" dirty="0" smtClean="0"/>
              <a:t> газеты «Профсоюзы Красноярья». </a:t>
            </a:r>
          </a:p>
          <a:p>
            <a:endParaRPr lang="ru-RU" dirty="0"/>
          </a:p>
        </p:txBody>
      </p:sp>
      <p:pic>
        <p:nvPicPr>
          <p:cNvPr id="52226" name="Picture 2" descr="jmznIplgw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9"/>
            <a:ext cx="471181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3" descr="djA6U43ioN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8523" y="3500438"/>
            <a:ext cx="4755477" cy="316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642918"/>
            <a:ext cx="4214810" cy="557218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sz="2600" dirty="0" smtClean="0"/>
              <a:t>В течение года молодые </a:t>
            </a:r>
            <a:r>
              <a:rPr lang="ru-RU" sz="2600" dirty="0" err="1" smtClean="0"/>
              <a:t>профактивисты</a:t>
            </a:r>
            <a:r>
              <a:rPr lang="ru-RU" sz="2600" dirty="0" smtClean="0"/>
              <a:t> участвуют в федеральных проектах: Территория инициативной молодежи «Бирюса», Красноярский форум работающей молодежи, круглые столы и </a:t>
            </a:r>
            <a:r>
              <a:rPr lang="ru-RU" sz="2600" dirty="0" err="1" smtClean="0"/>
              <a:t>дебат-площадки</a:t>
            </a:r>
            <a:r>
              <a:rPr lang="ru-RU" sz="2600" dirty="0" smtClean="0"/>
              <a:t> </a:t>
            </a:r>
            <a:r>
              <a:rPr lang="ru-RU" sz="2600" dirty="0" err="1" smtClean="0"/>
              <a:t>и</a:t>
            </a:r>
            <a:r>
              <a:rPr lang="ru-RU" sz="2600" dirty="0" smtClean="0"/>
              <a:t> др.</a:t>
            </a:r>
          </a:p>
          <a:p>
            <a:pPr algn="just">
              <a:buNone/>
            </a:pPr>
            <a:r>
              <a:rPr lang="ru-RU" sz="2600" dirty="0" smtClean="0"/>
              <a:t>Большое внимание уделяется созданию благоприятного психологического климата внутри профсоюзных организаций. С этой целью МС, молодые активисты, совместно с профсоюзными комитетами первичных профсоюзных организаций проводят творческие выставки, спортивные и культурно-массовые мероприятия, конкурсы профессионального мастерства.</a:t>
            </a:r>
          </a:p>
          <a:p>
            <a:pPr algn="just">
              <a:buNone/>
            </a:pPr>
            <a:r>
              <a:rPr lang="ru-RU" sz="2600" dirty="0" smtClean="0"/>
              <a:t>Летом 2015 года при поддержке Красноярской территориальной (краевой) организации общероссийского профсоюза РОСПРОФТРАНСДОР был организован сплав по реке </a:t>
            </a:r>
            <a:r>
              <a:rPr lang="ru-RU" sz="2600" dirty="0" err="1" smtClean="0"/>
              <a:t>Мана</a:t>
            </a:r>
            <a:r>
              <a:rPr lang="ru-RU" sz="2600" dirty="0" smtClean="0"/>
              <a:t>.</a:t>
            </a:r>
          </a:p>
          <a:p>
            <a:pPr algn="just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3250" name="Picture 2" descr="IMG_23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42852"/>
            <a:ext cx="4572032" cy="305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IMG_21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429000"/>
            <a:ext cx="47593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207167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В октябре 2015г. МС провели соревнования среди Муниципальных предприятий города Красноярска посвященные профессиональному празднику работника автомобильного и пассажирского городского транспорта. Наградой победителю стал «переходящий» кубок.</a:t>
            </a:r>
          </a:p>
          <a:p>
            <a:pPr algn="just"/>
            <a:r>
              <a:rPr lang="ru-RU" dirty="0" smtClean="0"/>
              <a:t>МС МП КПАТП № 7 провели конкурс профессионального мастерства среди работников предприятия.</a:t>
            </a:r>
          </a:p>
          <a:p>
            <a:endParaRPr lang="ru-RU" dirty="0"/>
          </a:p>
        </p:txBody>
      </p:sp>
      <p:pic>
        <p:nvPicPr>
          <p:cNvPr id="54274" name="Picture 2" descr="Y4kPJUblKP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4481512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FzAaS4WLvZ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489450"/>
            <a:ext cx="421640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hSzOWM1-7T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25" y="1928802"/>
            <a:ext cx="4206875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135729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400" dirty="0" smtClean="0"/>
              <a:t>МП КПАТП № 7 в честь дня защитника отечества 2016г. Провели соревнования среди мужчин по армрестлингу.</a:t>
            </a:r>
          </a:p>
          <a:p>
            <a:pPr algn="just">
              <a:buNone/>
            </a:pPr>
            <a:r>
              <a:rPr lang="ru-RU" sz="2400" dirty="0" smtClean="0"/>
              <a:t>А также в 2015 и в 2016 годах провели традиционные соревнования в честь 8 марта среди женщин под названием “А ну-ка Девушки!”</a:t>
            </a:r>
          </a:p>
          <a:p>
            <a:endParaRPr lang="ru-RU" dirty="0"/>
          </a:p>
        </p:txBody>
      </p:sp>
      <p:pic>
        <p:nvPicPr>
          <p:cNvPr id="55298" name="Picture 2" descr="hUSnILvBdp4"/>
          <p:cNvPicPr>
            <a:picLocks noChangeAspect="1" noChangeArrowheads="1"/>
          </p:cNvPicPr>
          <p:nvPr/>
        </p:nvPicPr>
        <p:blipFill>
          <a:blip r:embed="rId2"/>
          <a:srcRect b="25222"/>
          <a:stretch>
            <a:fillRect/>
          </a:stretch>
        </p:blipFill>
        <p:spPr bwMode="auto">
          <a:xfrm>
            <a:off x="214282" y="1500174"/>
            <a:ext cx="446484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 descr="aKuHlq8YJD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00174"/>
            <a:ext cx="4222755" cy="316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qKPA3yzbFq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857628"/>
            <a:ext cx="3786214" cy="284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1" name="Picture 5" descr="cHKQGXJfq54"/>
          <p:cNvPicPr>
            <a:picLocks noChangeAspect="1" noChangeArrowheads="1"/>
          </p:cNvPicPr>
          <p:nvPr/>
        </p:nvPicPr>
        <p:blipFill>
          <a:blip r:embed="rId5"/>
          <a:srcRect b="18197"/>
          <a:stretch>
            <a:fillRect/>
          </a:stretch>
        </p:blipFill>
        <p:spPr bwMode="auto">
          <a:xfrm>
            <a:off x="4286248" y="3786190"/>
            <a:ext cx="4590596" cy="281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7FAazuCLM4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571612"/>
            <a:ext cx="5543550" cy="368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4143372" cy="99060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Ежегодно МС принимает активное участие в Спартакиаде трудящихся Красноярского края, где занимает почетные места.</a:t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6322" name="Picture 2" descr="UVGjhctBI6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736"/>
            <a:ext cx="4314825" cy="431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86380" y="0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также в Зимней отраслевой спартакиаде мастерства транспорта Красноярского края.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Силами МС были проведены соревнования среди сотрудников МП "КПАТП № 5". 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7346" name="Picture 2" descr="jOH5UMFmT9A"/>
          <p:cNvPicPr>
            <a:picLocks noChangeAspect="1" noChangeArrowheads="1"/>
          </p:cNvPicPr>
          <p:nvPr/>
        </p:nvPicPr>
        <p:blipFill>
          <a:blip r:embed="rId2"/>
          <a:srcRect t="13286" r="8699" b="3205"/>
          <a:stretch>
            <a:fillRect/>
          </a:stretch>
        </p:blipFill>
        <p:spPr bwMode="auto">
          <a:xfrm>
            <a:off x="0" y="1214422"/>
            <a:ext cx="521494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7" name="Picture 3" descr="cvgky1u0b0U"/>
          <p:cNvPicPr>
            <a:picLocks noChangeAspect="1" noChangeArrowheads="1"/>
          </p:cNvPicPr>
          <p:nvPr/>
        </p:nvPicPr>
        <p:blipFill>
          <a:blip r:embed="rId3"/>
          <a:srcRect r="3745"/>
          <a:stretch>
            <a:fillRect/>
          </a:stretch>
        </p:blipFill>
        <p:spPr bwMode="auto">
          <a:xfrm>
            <a:off x="3422650" y="3067050"/>
            <a:ext cx="5507068" cy="379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Доброй традицией стало проведение ежегодных детских новогодних утренников для детей сотрудников предприятия совместными силами молодых специалистов и членов ППО МП КПАТП № 5.</a:t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8370" name="Picture 2" descr="eLUCe-cWV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500174"/>
            <a:ext cx="3857620" cy="514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В преддверии 2016 года МС предприятия МП КПАТП № 7 совместно с руководством предприятия был проведен «Новый год»</a:t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9394" name="Picture 2" descr="las7Y7Gr_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48577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phhSxwjOOx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775" y="3228975"/>
            <a:ext cx="48482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А так же творческую выставку с подделками сотрудников предприятия.</a:t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0418" name="Picture 2" descr="77mJUuDB9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9"/>
            <a:ext cx="428986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pwgKAyCitQ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876"/>
            <a:ext cx="420157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Сегодня Молодежный Совет Красноярской территориальной (краевой) организации Общероссийского профсоюза РОСПРОФТРАНСДОР является координатором работы молодежных структур и уполномоченных по работе с молодежью в ППО отрасли в городе Красноярске и крае.  Это позволяет выстраивать работу в едином ключе, повышать уровень профсоюзных знаний молодых активистов, формировать осознанное членство среди молодежи отрасли, повышать статус профсоюзов.</a:t>
            </a:r>
          </a:p>
          <a:p>
            <a:endParaRPr lang="ru-RU" dirty="0"/>
          </a:p>
        </p:txBody>
      </p:sp>
      <p:pic>
        <p:nvPicPr>
          <p:cNvPr id="4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076" y="1500174"/>
            <a:ext cx="4336924" cy="170020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В конце года МС проводит заседание, на котором подводит итоги своей деятельности и намечает план работы на следующий год.</a:t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1442" name="Picture 2" descr="v_9ypeLLPy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357718" cy="262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2844" y="4500570"/>
            <a:ext cx="3857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А так же участвуют в итоговой церемонии награждения за заслуги в сфере молодежной политики профсоюзов Красноярского края.</a:t>
            </a:r>
          </a:p>
          <a:p>
            <a:endParaRPr lang="ru-RU" dirty="0"/>
          </a:p>
        </p:txBody>
      </p:sp>
      <p:pic>
        <p:nvPicPr>
          <p:cNvPr id="61443" name="Picture 3" descr="tomyDw5eAY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2458" y="3786190"/>
            <a:ext cx="4601541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7929586" cy="1285860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/>
              <a:t>Молодые профлидеры являются главными инициаторами проводимой работы с молодежью в ППО отрасли. Именно проведение внутренних мероприятий в последнее время стало основной задачей молодежных структур. Это способствует формированию работоспособной команды, выявлению новых лиц, осуществлению кадровой работы.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571612"/>
            <a:ext cx="87868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течение года свое личное участие в реализацию молодежной политики профсоюзов Красноярского края и отрасли внесли 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Лалетина Наталья Николаевна,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Инчин Сергей,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Шалимов Станислав,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Бугров Иван,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Семикин Степан,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Ерохина Олеся,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Волков Виталий,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Кузнецова Александра, 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Яцунов</a:t>
            </a:r>
            <a:r>
              <a:rPr lang="ru-RU" dirty="0" smtClean="0"/>
              <a:t> Дмитрий,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Ведерников Алексей,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Козлов Александр. </a:t>
            </a:r>
          </a:p>
          <a:p>
            <a:r>
              <a:rPr lang="ru-RU" dirty="0" smtClean="0"/>
              <a:t>Молодые профлидеры играют важную роль не только в деятельности молодежных советов, а также всей профорганизации в целом.</a:t>
            </a:r>
          </a:p>
          <a:p>
            <a:endParaRPr lang="ru-RU" dirty="0"/>
          </a:p>
        </p:txBody>
      </p:sp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Выявление активных молодых людей в ППО, развитие их лидерских качеств является одной из главных задач профорганизации. Его умение работать в команде, добиваться определенных результатов, взаимодействовать и привлекать к профсоюзной деятельности молодых членов профсоюза позволяет укрепить организацию в целом. Решение таких стратегических задач отражены в  Плане работы МС в 2015- 2016 годах.</a:t>
            </a:r>
          </a:p>
          <a:p>
            <a:endParaRPr lang="ru-RU" dirty="0"/>
          </a:p>
        </p:txBody>
      </p:sp>
      <p:pic>
        <p:nvPicPr>
          <p:cNvPr id="4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21429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/>
              <a:t>План работы Молодежного совета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Красноярской территориальной (краевой) организации общероссийского профсоюза работников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автомобильного транспорта и дорожного хозяйства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на 2015 год.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3" y="1285858"/>
          <a:ext cx="8572560" cy="5566783"/>
        </p:xfrm>
        <a:graphic>
          <a:graphicData uri="http://schemas.openxmlformats.org/drawingml/2006/table">
            <a:tbl>
              <a:tblPr/>
              <a:tblGrid>
                <a:gridCol w="459492"/>
                <a:gridCol w="5215485"/>
                <a:gridCol w="1274642"/>
                <a:gridCol w="1622941"/>
              </a:tblGrid>
              <a:tr h="174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Направления работы и мероприятия</a:t>
                      </a:r>
                    </a:p>
                  </a:txBody>
                  <a:tcPr marL="44824" marR="448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Сроки</a:t>
                      </a:r>
                    </a:p>
                  </a:txBody>
                  <a:tcPr marL="44824" marR="448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Ответственные</a:t>
                      </a:r>
                    </a:p>
                  </a:txBody>
                  <a:tcPr marL="44824" marR="448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Заседание МС 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 раз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2 месяца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Председатель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Анкетирование молодых работников предприятий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Члены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Разработка Положения о деятельности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Инчин С.В.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Лалетина Н.Н.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Создание группы (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pp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odorogi) в соц. Сетях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Волков В.В.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Члены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Участие в акциях в преддверии 1 Мая 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Члены МС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Инчин С.В.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Разработка предложений в Коллективный договор 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Март-Июнь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Члены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Разработка и изготовление информационного стенда для ППО и МС предприятий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Июнь-Июль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Волков В.В.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Выставка детских рисунков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Степанов С.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«Профсоюз – это серьезно» - проф. уроки 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Сентябрь - Октябрь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Лалетина Н.Н.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Члены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Участие в митинге «Коллективные действия»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Члены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Подготовка мероприятий, посвященных отраслевому празднику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Члены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Формирование резерва кадров профактива из числа молодых членов профсоюза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течение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Члены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0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Обучение молодежи профсоюзной работе.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Знакомство членов ППО с историей отраслевого профсоюза.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течение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Председатели ППО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Члены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4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Проведение конкурса профессионального мастерства среди молодых рабочих и специалистов «Профессия»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Члены МС совместно с администрацией предприятий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встречи молодых специалистов с руководством предприятий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Инчин С.В.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Волков В.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3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Расширенное заседание МС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Инчин С.В.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Проведение Новогодних мероприятий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МС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Профком</a:t>
                      </a:r>
                    </a:p>
                  </a:txBody>
                  <a:tcPr marL="44824" marR="448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8xPDf62gvbo"/>
          <p:cNvPicPr>
            <a:picLocks noChangeAspect="1" noChangeArrowheads="1"/>
          </p:cNvPicPr>
          <p:nvPr/>
        </p:nvPicPr>
        <p:blipFill>
          <a:blip r:embed="rId2" cstate="print"/>
          <a:srcRect t="12463" b="24347"/>
          <a:stretch>
            <a:fillRect/>
          </a:stretch>
        </p:blipFill>
        <p:spPr bwMode="auto">
          <a:xfrm>
            <a:off x="8112370" y="0"/>
            <a:ext cx="103163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b="1" dirty="0" smtClean="0"/>
              <a:t>План работы Молодежного совета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Красноярской территориальной (краевой) организации общероссийского профсоюза работников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автомобильного транспорта и дорожного хозяйства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на 2016 год.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571612"/>
          <a:ext cx="8929720" cy="5143512"/>
        </p:xfrm>
        <a:graphic>
          <a:graphicData uri="http://schemas.openxmlformats.org/drawingml/2006/table">
            <a:tbl>
              <a:tblPr/>
              <a:tblGrid>
                <a:gridCol w="485081"/>
                <a:gridCol w="6393690"/>
                <a:gridCol w="2050949"/>
              </a:tblGrid>
              <a:tr h="4198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№ </a:t>
                      </a:r>
                      <a:r>
                        <a:rPr lang="ru-RU" sz="1100" b="1" dirty="0" err="1"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100" b="1" dirty="0" err="1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Мероприятия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Срок проведения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1100" b="1">
                          <a:latin typeface="Times New Roman"/>
                          <a:ea typeface="Times New Roman"/>
                        </a:rPr>
                        <a:t>. Организационно-информационная  деятельность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633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Проведение заседаний МС 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1 раз в 3 месяца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841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Информирование членов профсоюзных организаций о работе МС (планах, итогах деятельности) через страничку ВКОНТАКТЕ, информационные листы в профсоюзных организациях.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постоянно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3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Разработка символики </a:t>
                      </a: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Молодежного Совета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январь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5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Разработка проекта по внедрению сдачи нормативов ГТО на предприятиях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февраль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1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Подведение итогов работы МС за 2016 г.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5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100" b="1">
                          <a:latin typeface="Times New Roman"/>
                          <a:ea typeface="Times New Roman"/>
                        </a:rPr>
                        <a:t>. Подготовка и обучение профактива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41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Проведение Профсоюзных уроков на предприятиях отрасли края, в Красноярском автотранспортном техникуме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апрель, сентябрь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1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Подготовка и проведение образовательного проекта «Достойная смена» (обучение активной профсоюзной молодежи отрасли края)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июнь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12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Участие в обучении в рамках тематических мероприятий (модули, семинары) для профсоюзного актива из числа молодежи краевых организаций профсоюза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в течение года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(по согласованию с ВСРУЦП по плану ФПКК)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5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Осуществление взаимодействия с Красноярским филиалом ОУП ВО «АТиСО», Красноярским филиалом ОУП ВПО СПбГУП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в течение года по отдельному плану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3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1100" b="1">
                          <a:latin typeface="Times New Roman"/>
                          <a:ea typeface="Times New Roman"/>
                        </a:rPr>
                        <a:t>. Участие в акциях профсоюзов</a:t>
                      </a: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5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</a:rPr>
                        <a:t>Проведение самостоятельных молодежных акций, участие в обще краевых акциях профсоюзов (1 мая, 7 октября и др.)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по отдельному плану</a:t>
                      </a:r>
                    </a:p>
                  </a:txBody>
                  <a:tcPr marL="54516" marR="54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75</TotalTime>
  <Words>3022</Words>
  <Application>Microsoft Office PowerPoint</Application>
  <PresentationFormat>Экран (4:3)</PresentationFormat>
  <Paragraphs>231</Paragraphs>
  <Slides>50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Обычная</vt:lpstr>
      <vt:lpstr>ИНФОРМАЦИЯ «О РАБОТЕ МОЛОДЕЖНОГО СОВЕТА  КРАСНОЯРСКОЙ ТЕРРИТОРИАЛЬНОЙ (КРАЕВОЙ) ОРГАНИЗАЦИИ ОБЩЕРОССИЙСКОГО ПРОФСОЮЗА РАБОТНИКОВ АВТОМОБИЛЬНОГО ТРАНСПОРТА И ДОРОЖНОГО ХОЗЯЙСТВА В 2015-2016 ГГ.» </vt:lpstr>
      <vt:lpstr>МОЛОДЕЖНЫЙ СОВЕТ КРАСНОЯРСКОЙ КРАЕВОЙ ОРГАНИЗАЦИИ ПРОФСОЮЗА РОСПРОФТРАНСДОР  с Председателем краевой организации профсоюза В.Г.Медведевым</vt:lpstr>
      <vt:lpstr>Презентация PowerPoint</vt:lpstr>
      <vt:lpstr>Красноярская территориальная (краевая) организация Общероссийского профсоюза РОСПРОФТРАНСДОР считает одним из приоритетных направлений своей деятельности реализацию молодежной политики. Это нашло отражение в программных документах, основных направлениях ее деятельности.  </vt:lpstr>
      <vt:lpstr>Презентация PowerPoint</vt:lpstr>
      <vt:lpstr>Презентация PowerPoint</vt:lpstr>
      <vt:lpstr>Презентация PowerPoint</vt:lpstr>
      <vt:lpstr>План работы Молодежного совета  Красноярской территориальной (краевой) организации общероссийского профсоюза работников  автомобильного транспорта и дорожного хозяйства на 2015 год.</vt:lpstr>
      <vt:lpstr>План работы Молодежного совета Красноярской территориальной (краевой) организации общероссийского профсоюза работников  автомобильного транспорта и дорожного хозяйства на 2016 год. </vt:lpstr>
      <vt:lpstr>План работы Молодежного совета Красноярской территориальной (краевой) организации общероссийского профсоюза работников  автомобильного транспорта и дорожного хозяйства на 2016 год. </vt:lpstr>
      <vt:lpstr>Презентация PowerPoint</vt:lpstr>
      <vt:lpstr>Обучение профсоюзной молодежи. </vt:lpstr>
      <vt:lpstr>В 2015 г. Школу молодого профсоюзного лидера закончили 3 члена МС – Инчин Сергей, Шалимов Станислав, Волков Виталий. По окончанию ШМПЛ слушатели получили Свидетельство о повышении квалификации установленного образца.  </vt:lpstr>
      <vt:lpstr>Обучение в ШМПЛ заканчивается конференцией, на которой работа по теме «Социальное партнерство и его реализация  в ППО», представленная Инчиным С.В. и Шалимовым С. Н., признана одной из лучших выпускных работ. </vt:lpstr>
      <vt:lpstr>Презентация PowerPoint</vt:lpstr>
      <vt:lpstr>Презентация PowerPoint</vt:lpstr>
      <vt:lpstr>В августе 2015г. в Крае проходил «Турухансий техностарт», в котором Конинин Роман,  член ППО техникума, принял участие и был отмечен Дипломом участника.  </vt:lpstr>
      <vt:lpstr>В марте 2016г. в Красноярске проходил региональный чемпионат WS. Студент Красноярского автотранспортного техникума Гусятников Владимир занял второе место по компетенции «Окраска автомобилей». В его подготовке, в организации трансфера участников Кемеровской области принимали участие члены МС и ППО Красноярского автотранспортного техникума, автоколонны «1967». </vt:lpstr>
      <vt:lpstr>Презентация PowerPoint</vt:lpstr>
      <vt:lpstr>Информационно-агитационная деятельность.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Молодые профактивисты приняли самое активное участие в Первомайском шествии. </vt:lpstr>
      <vt:lpstr>Презентация PowerPoint</vt:lpstr>
      <vt:lpstr>Презентация PowerPoint</vt:lpstr>
      <vt:lpstr>Социально-экономическое направление. </vt:lpstr>
      <vt:lpstr>Патриотическое воспитание.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по реализации молодежной политики.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Ежегодно МС принимает активное участие в Спартакиаде трудящихся Красноярского края, где занимает почетные места. </vt:lpstr>
      <vt:lpstr>Силами МС были проведены соревнования среди сотрудников МП "КПАТП № 5".  </vt:lpstr>
      <vt:lpstr>Доброй традицией стало проведение ежегодных детских новогодних утренников для детей сотрудников предприятия совместными силами молодых специалистов и членов ППО МП КПАТП № 5. </vt:lpstr>
      <vt:lpstr>В преддверии 2016 года МС предприятия МП КПАТП № 7 совместно с руководством предприятия был проведен «Новый год» </vt:lpstr>
      <vt:lpstr>А так же творческую выставку с подделками сотрудников предприятия. </vt:lpstr>
      <vt:lpstr>В конце года МС проводит заседание, на котором подводит итоги своей деятельности и намечает план работы на следующий год.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«О РАБОТЕ МОЛОДЕЖНОГО СОВЕТА  КРАСНОЯРСКОЙ ТЕРРИТОРИАЛЬНОЙ (КРАЕВОЙ) ОРГАНИЗАЦИИ ОБЩЕРОССИЙСКОГО ПРОФСОЮЗА РАБОТНИКОВ АВТОМОБИЛЬНОГО ТРАНСПОРТА И ДОРОЖНОГО ХОЗЯЙСТВА В 2015-2016 ГГ.»</dc:title>
  <dc:creator>User</dc:creator>
  <cp:lastModifiedBy>ЛВВ</cp:lastModifiedBy>
  <cp:revision>21</cp:revision>
  <dcterms:modified xsi:type="dcterms:W3CDTF">2016-05-23T09:39:38Z</dcterms:modified>
</cp:coreProperties>
</file>